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League Spartan Medium"/>
      <p:regular r:id="rId15"/>
      <p:bold r:id="rId16"/>
    </p:embeddedFont>
    <p:embeddedFont>
      <p:font typeface="Inter"/>
      <p:regular r:id="rId17"/>
      <p:bold r:id="rId18"/>
    </p:embeddedFont>
    <p:embeddedFont>
      <p:font typeface="Poppi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11" Type="http://schemas.openxmlformats.org/officeDocument/2006/relationships/slide" Target="slides/slide5.xml"/><Relationship Id="rId22" Type="http://schemas.openxmlformats.org/officeDocument/2006/relationships/font" Target="fonts/Poppins-boldItalic.fntdata"/><Relationship Id="rId10" Type="http://schemas.openxmlformats.org/officeDocument/2006/relationships/slide" Target="slides/slide4.xml"/><Relationship Id="rId21" Type="http://schemas.openxmlformats.org/officeDocument/2006/relationships/font" Target="fonts/Poppins-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LeagueSpartanMedium-regular.fntdata"/><Relationship Id="rId14" Type="http://schemas.openxmlformats.org/officeDocument/2006/relationships/slide" Target="slides/slide8.xml"/><Relationship Id="rId17" Type="http://schemas.openxmlformats.org/officeDocument/2006/relationships/font" Target="fonts/Inter-regular.fntdata"/><Relationship Id="rId16" Type="http://schemas.openxmlformats.org/officeDocument/2006/relationships/font" Target="fonts/LeagueSpartanMedium-bold.fntdata"/><Relationship Id="rId5" Type="http://schemas.openxmlformats.org/officeDocument/2006/relationships/slideMaster" Target="slideMasters/slideMaster2.xml"/><Relationship Id="rId19" Type="http://schemas.openxmlformats.org/officeDocument/2006/relationships/font" Target="fonts/Poppins-regular.fntdata"/><Relationship Id="rId6" Type="http://schemas.openxmlformats.org/officeDocument/2006/relationships/notesMaster" Target="notesMasters/notesMaster1.xml"/><Relationship Id="rId18" Type="http://schemas.openxmlformats.org/officeDocument/2006/relationships/font" Target="fonts/Inter-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SLIDES_API13859065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SLIDES_API13859065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7aa25d6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7aa25d6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SLIDES_API13859065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SLIDES_API13859065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SLIDES_API138590651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SLIDES_API138590651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SLIDES_API138590651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SLIDES_API138590651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SLIDES_API138590651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SLIDES_API138590651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SLIDES_API138590651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SLIDES_API138590651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SLIDES_API138590651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SLIDES_API138590651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14"/>
          <p:cNvSpPr txBox="1"/>
          <p:nvPr>
            <p:ph idx="1" type="body"/>
          </p:nvPr>
        </p:nvSpPr>
        <p:spPr>
          <a:xfrm>
            <a:off x="632175" y="1717350"/>
            <a:ext cx="5056800" cy="19596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b="0" l="7871" r="4470" t="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p:nvPr>
            <p:ph idx="2" type="pic"/>
          </p:nvPr>
        </p:nvSpPr>
        <p:spPr>
          <a:xfrm>
            <a:off x="5843075" y="632300"/>
            <a:ext cx="2615100" cy="3918900"/>
          </a:xfrm>
          <a:prstGeom prst="roundRect">
            <a:avLst>
              <a:gd fmla="val 16667" name="adj"/>
            </a:avLst>
          </a:prstGeom>
          <a:noFill/>
          <a:ln>
            <a:noFill/>
          </a:ln>
        </p:spPr>
      </p:sp>
      <p:sp>
        <p:nvSpPr>
          <p:cNvPr id="64" name="Google Shape;64;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p:nvPr>
            <p:ph idx="1" type="subTitle"/>
          </p:nvPr>
        </p:nvSpPr>
        <p:spPr>
          <a:xfrm>
            <a:off x="642700" y="1723725"/>
            <a:ext cx="36051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67" name="Shape 67"/>
        <p:cNvGrpSpPr/>
        <p:nvPr/>
      </p:nvGrpSpPr>
      <p:grpSpPr>
        <a:xfrm>
          <a:off x="0" y="0"/>
          <a:ext cx="0" cy="0"/>
          <a:chOff x="0" y="0"/>
          <a:chExt cx="0" cy="0"/>
        </a:xfrm>
      </p:grpSpPr>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p:nvPr>
            <p:ph idx="1" type="subTitle"/>
          </p:nvPr>
        </p:nvSpPr>
        <p:spPr>
          <a:xfrm>
            <a:off x="642700" y="1589400"/>
            <a:ext cx="64746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7" name="Google Shape;77;p17"/>
          <p:cNvSpPr/>
          <p:nvPr>
            <p:ph idx="2" type="pic"/>
          </p:nvPr>
        </p:nvSpPr>
        <p:spPr>
          <a:xfrm>
            <a:off x="642700" y="632300"/>
            <a:ext cx="2615100" cy="3918900"/>
          </a:xfrm>
          <a:prstGeom prst="roundRect">
            <a:avLst>
              <a:gd fmla="val 16667" name="adj"/>
            </a:avLst>
          </a:prstGeom>
          <a:noFill/>
          <a:ln>
            <a:noFill/>
          </a:ln>
        </p:spPr>
      </p:sp>
      <p:sp>
        <p:nvSpPr>
          <p:cNvPr id="78" name="Google Shape;78;p17"/>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9" name="Google Shape;79;p17"/>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0" name="Google Shape;80;p17"/>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idx="1" type="subTitle"/>
          </p:nvPr>
        </p:nvSpPr>
        <p:spPr>
          <a:xfrm>
            <a:off x="4722075" y="1959150"/>
            <a:ext cx="35898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82" name="Shape 82"/>
        <p:cNvGrpSpPr/>
        <p:nvPr/>
      </p:nvGrpSpPr>
      <p:grpSpPr>
        <a:xfrm>
          <a:off x="0" y="0"/>
          <a:ext cx="0" cy="0"/>
          <a:chOff x="0" y="0"/>
          <a:chExt cx="0" cy="0"/>
        </a:xfrm>
      </p:grpSpPr>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18"/>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5" name="Google Shape;85;p18"/>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86" name="Google Shape;86;p18"/>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87" name="Google Shape;87;p18"/>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8" name="Google Shape;88;p18"/>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89" name="Google Shape;89;p18"/>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90" name="Shape 90"/>
        <p:cNvGrpSpPr/>
        <p:nvPr/>
      </p:nvGrpSpPr>
      <p:grpSpPr>
        <a:xfrm>
          <a:off x="0" y="0"/>
          <a:ext cx="0" cy="0"/>
          <a:chOff x="0" y="0"/>
          <a:chExt cx="0" cy="0"/>
        </a:xfrm>
      </p:grpSpPr>
      <p:sp>
        <p:nvSpPr>
          <p:cNvPr id="91" name="Google Shape;9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19"/>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93" name="Google Shape;93;p19"/>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94"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ph type="title"/>
          </p:nvPr>
        </p:nvSpPr>
        <p:spPr>
          <a:xfrm>
            <a:off x="530400" y="2208300"/>
            <a:ext cx="8083200" cy="1046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GB"/>
              <a:t>Roulette Lab - A Casino App Powered by Data Science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05" name="Google Shape;105;p22"/>
          <p:cNvSpPr txBox="1"/>
          <p:nvPr>
            <p:ph idx="1" type="body"/>
          </p:nvPr>
        </p:nvSpPr>
        <p:spPr>
          <a:xfrm>
            <a:off x="632175" y="1717350"/>
            <a:ext cx="5056800" cy="195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Roulette Lab is an interactive casino shiny app that brings the excitement of roulette to the digital world. It covers the features and functionality of the app, the background and development process, and its potential for integrating entertainment and data science.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3"/>
          <p:cNvPicPr preferRelativeResize="0"/>
          <p:nvPr>
            <p:ph idx="2" type="pic"/>
          </p:nvPr>
        </p:nvPicPr>
        <p:blipFill rotWithShape="1">
          <a:blip r:embed="rId3">
            <a:alphaModFix/>
          </a:blip>
          <a:srcRect b="3401" l="0" r="0" t="3410"/>
          <a:stretch/>
        </p:blipFill>
        <p:spPr>
          <a:xfrm>
            <a:off x="5843075" y="632300"/>
            <a:ext cx="2615100" cy="3918900"/>
          </a:xfrm>
          <a:prstGeom prst="roundRect">
            <a:avLst>
              <a:gd fmla="val 16667" name="adj"/>
            </a:avLst>
          </a:prstGeom>
        </p:spPr>
      </p:pic>
      <p:sp>
        <p:nvSpPr>
          <p:cNvPr id="111" name="Google Shape;111;p23"/>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Introduction to Roulette Lab</a:t>
            </a:r>
            <a:endParaRPr/>
          </a:p>
        </p:txBody>
      </p:sp>
      <p:sp>
        <p:nvSpPr>
          <p:cNvPr id="112" name="Google Shape;112;p23"/>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GB"/>
              <a:t>An innovative casino app designed to bring the thrill and excitement of roulette to the digital world.</a:t>
            </a:r>
            <a:endParaRPr/>
          </a:p>
          <a:p>
            <a:pPr indent="-311150" lvl="0" marL="457200" rtl="0" algn="l">
              <a:lnSpc>
                <a:spcPct val="110000"/>
              </a:lnSpc>
              <a:spcBef>
                <a:spcPts val="0"/>
              </a:spcBef>
              <a:spcAft>
                <a:spcPts val="0"/>
              </a:spcAft>
              <a:buSzPts val="1300"/>
              <a:buChar char="●"/>
            </a:pPr>
            <a:r>
              <a:rPr lang="en-GB"/>
              <a:t>Developed as a part of a data science group project.</a:t>
            </a:r>
            <a:endParaRPr/>
          </a:p>
          <a:p>
            <a:pPr indent="-311150" lvl="0" marL="457200" rtl="0" algn="l">
              <a:lnSpc>
                <a:spcPct val="110000"/>
              </a:lnSpc>
              <a:spcBef>
                <a:spcPts val="0"/>
              </a:spcBef>
              <a:spcAft>
                <a:spcPts val="0"/>
              </a:spcAft>
              <a:buSzPts val="1300"/>
              <a:buChar char="●"/>
            </a:pPr>
            <a:r>
              <a:rPr lang="en-GB"/>
              <a:t>Provides users with an immersive experience including playing roulette and simulating multiple roulette strategies.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4"/>
          <p:cNvPicPr preferRelativeResize="0"/>
          <p:nvPr>
            <p:ph idx="2" type="pic"/>
          </p:nvPr>
        </p:nvPicPr>
        <p:blipFill rotWithShape="1">
          <a:blip r:embed="rId3">
            <a:alphaModFix/>
          </a:blip>
          <a:srcRect b="49" l="0" r="0" t="39"/>
          <a:stretch/>
        </p:blipFill>
        <p:spPr>
          <a:xfrm>
            <a:off x="5843075" y="632300"/>
            <a:ext cx="2615100" cy="3918900"/>
          </a:xfrm>
          <a:prstGeom prst="roundRect">
            <a:avLst>
              <a:gd fmla="val 16667" name="adj"/>
            </a:avLst>
          </a:prstGeom>
        </p:spPr>
      </p:pic>
      <p:sp>
        <p:nvSpPr>
          <p:cNvPr id="118" name="Google Shape;118;p24"/>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Realistic Roulette Gameplay</a:t>
            </a:r>
            <a:endParaRPr/>
          </a:p>
        </p:txBody>
      </p:sp>
      <p:sp>
        <p:nvSpPr>
          <p:cNvPr id="119" name="Google Shape;119;p24"/>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GB"/>
              <a:t>Provides an authentic roulette experience with a visually appealing roulette wheel, accurate ball movements and dynamic sound effects</a:t>
            </a:r>
            <a:endParaRPr/>
          </a:p>
          <a:p>
            <a:pPr indent="-311150" lvl="0" marL="457200" rtl="0" algn="l">
              <a:lnSpc>
                <a:spcPct val="110000"/>
              </a:lnSpc>
              <a:spcBef>
                <a:spcPts val="0"/>
              </a:spcBef>
              <a:spcAft>
                <a:spcPts val="0"/>
              </a:spcAft>
              <a:buSzPts val="1300"/>
              <a:buChar char="●"/>
            </a:pPr>
            <a:r>
              <a:rPr lang="en-GB"/>
              <a:t>Ensures an immersive gaming experience including all the bet possibilities of a real roulette game</a:t>
            </a:r>
            <a:endParaRPr/>
          </a:p>
          <a:p>
            <a:pPr indent="-311150" lvl="0" marL="457200" rtl="0" algn="l">
              <a:lnSpc>
                <a:spcPct val="110000"/>
              </a:lnSpc>
              <a:spcBef>
                <a:spcPts val="0"/>
              </a:spcBef>
              <a:spcAft>
                <a:spcPts val="0"/>
              </a:spcAft>
              <a:buSzPts val="1300"/>
              <a:buChar char="●"/>
            </a:pPr>
            <a:r>
              <a:rPr lang="en-GB"/>
              <a:t>Includes a balance and a chip color selection system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5"/>
          <p:cNvPicPr preferRelativeResize="0"/>
          <p:nvPr>
            <p:ph idx="2" type="pic"/>
          </p:nvPr>
        </p:nvPicPr>
        <p:blipFill rotWithShape="1">
          <a:blip r:embed="rId3">
            <a:alphaModFix/>
          </a:blip>
          <a:srcRect b="0" l="27139" r="27139" t="0"/>
          <a:stretch/>
        </p:blipFill>
        <p:spPr>
          <a:xfrm>
            <a:off x="5843075" y="632300"/>
            <a:ext cx="2615100" cy="3918900"/>
          </a:xfrm>
          <a:prstGeom prst="roundRect">
            <a:avLst>
              <a:gd fmla="val 16667" name="adj"/>
            </a:avLst>
          </a:prstGeom>
        </p:spPr>
      </p:pic>
      <p:sp>
        <p:nvSpPr>
          <p:cNvPr id="125" name="Google Shape;125;p2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Simulated Strategies</a:t>
            </a:r>
            <a:endParaRPr/>
          </a:p>
        </p:txBody>
      </p:sp>
      <p:sp>
        <p:nvSpPr>
          <p:cNvPr id="126" name="Google Shape;126;p25"/>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GB"/>
              <a:t>Users can experiment with various roulette strategies, both popular and custom-made, to examine their effectiveness in different scenarios.</a:t>
            </a:r>
            <a:endParaRPr/>
          </a:p>
          <a:p>
            <a:pPr indent="-311150" lvl="0" marL="457200" rtl="0" algn="l">
              <a:lnSpc>
                <a:spcPct val="110000"/>
              </a:lnSpc>
              <a:spcBef>
                <a:spcPts val="0"/>
              </a:spcBef>
              <a:spcAft>
                <a:spcPts val="0"/>
              </a:spcAft>
              <a:buSzPts val="1300"/>
              <a:buChar char="●"/>
            </a:pPr>
            <a:r>
              <a:rPr lang="en-GB"/>
              <a:t>From the Martingale system to the Fibonacci sequence, Roulette Lab allows users to test and evaluate these strategies in a risk-free environment.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6"/>
          <p:cNvPicPr preferRelativeResize="0"/>
          <p:nvPr>
            <p:ph idx="2" type="pic"/>
          </p:nvPr>
        </p:nvPicPr>
        <p:blipFill rotWithShape="1">
          <a:blip r:embed="rId3">
            <a:alphaModFix/>
          </a:blip>
          <a:srcRect b="0" l="27767" r="27762" t="0"/>
          <a:stretch/>
        </p:blipFill>
        <p:spPr>
          <a:xfrm>
            <a:off x="5843075" y="632300"/>
            <a:ext cx="2615100" cy="3918900"/>
          </a:xfrm>
          <a:prstGeom prst="roundRect">
            <a:avLst>
              <a:gd fmla="val 16667" name="adj"/>
            </a:avLst>
          </a:prstGeom>
        </p:spPr>
      </p:pic>
      <p:sp>
        <p:nvSpPr>
          <p:cNvPr id="132" name="Google Shape;132;p26"/>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Development of Roulette Lab</a:t>
            </a:r>
            <a:endParaRPr/>
          </a:p>
        </p:txBody>
      </p:sp>
      <p:sp>
        <p:nvSpPr>
          <p:cNvPr id="133" name="Google Shape;133;p26"/>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GB"/>
              <a:t>Initiated as a data science group project.</a:t>
            </a:r>
            <a:endParaRPr/>
          </a:p>
          <a:p>
            <a:pPr indent="-311150" lvl="0" marL="457200" rtl="0" algn="l">
              <a:lnSpc>
                <a:spcPct val="110000"/>
              </a:lnSpc>
              <a:spcBef>
                <a:spcPts val="0"/>
              </a:spcBef>
              <a:spcAft>
                <a:spcPts val="0"/>
              </a:spcAft>
              <a:buSzPts val="1300"/>
              <a:buChar char="●"/>
            </a:pPr>
            <a:r>
              <a:rPr lang="en-GB"/>
              <a:t>The project team consisted of 4 students (w, x, y, z).</a:t>
            </a:r>
            <a:endParaRPr/>
          </a:p>
          <a:p>
            <a:pPr indent="-311150" lvl="0" marL="457200" rtl="0" algn="l">
              <a:lnSpc>
                <a:spcPct val="110000"/>
              </a:lnSpc>
              <a:spcBef>
                <a:spcPts val="0"/>
              </a:spcBef>
              <a:spcAft>
                <a:spcPts val="0"/>
              </a:spcAft>
              <a:buSzPts val="1300"/>
              <a:buChar char="●"/>
            </a:pPr>
            <a:r>
              <a:rPr lang="en-GB"/>
              <a:t>Began with detailed analysis of the roulette game and already existing shiny apps.</a:t>
            </a:r>
            <a:endParaRPr/>
          </a:p>
          <a:p>
            <a:pPr indent="-311150" lvl="0" marL="457200" rtl="0" algn="l">
              <a:lnSpc>
                <a:spcPct val="110000"/>
              </a:lnSpc>
              <a:spcBef>
                <a:spcPts val="0"/>
              </a:spcBef>
              <a:spcAft>
                <a:spcPts val="0"/>
              </a:spcAft>
              <a:buSzPts val="1300"/>
              <a:buChar char="●"/>
            </a:pPr>
            <a:r>
              <a:rPr lang="en-GB"/>
              <a:t>Leveraged programming languages like R shiny, CSS and HTML to build the frontend and backend components of the app.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7"/>
          <p:cNvPicPr preferRelativeResize="0"/>
          <p:nvPr>
            <p:ph idx="2" type="pic"/>
          </p:nvPr>
        </p:nvPicPr>
        <p:blipFill rotWithShape="1">
          <a:blip r:embed="rId3">
            <a:alphaModFix/>
          </a:blip>
          <a:srcRect b="0" l="19" r="29" t="0"/>
          <a:stretch/>
        </p:blipFill>
        <p:spPr>
          <a:xfrm>
            <a:off x="5843075" y="632300"/>
            <a:ext cx="2615100" cy="3918900"/>
          </a:xfrm>
          <a:prstGeom prst="roundRect">
            <a:avLst>
              <a:gd fmla="val 16667" name="adj"/>
            </a:avLst>
          </a:prstGeom>
        </p:spPr>
      </p:pic>
      <p:sp>
        <p:nvSpPr>
          <p:cNvPr id="139" name="Google Shape;139;p27"/>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140" name="Google Shape;140;p27"/>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GB"/>
              <a:t>Roulette Lab stands as a fusion of entertainment and data science.</a:t>
            </a:r>
            <a:endParaRPr/>
          </a:p>
          <a:p>
            <a:pPr indent="-311150" lvl="0" marL="457200" rtl="0" algn="l">
              <a:lnSpc>
                <a:spcPct val="110000"/>
              </a:lnSpc>
              <a:spcBef>
                <a:spcPts val="0"/>
              </a:spcBef>
              <a:spcAft>
                <a:spcPts val="0"/>
              </a:spcAft>
              <a:buSzPts val="1300"/>
              <a:buChar char="●"/>
            </a:pPr>
            <a:r>
              <a:rPr lang="en-GB"/>
              <a:t>O</a:t>
            </a:r>
            <a:r>
              <a:rPr lang="en-GB"/>
              <a:t>ffers users a thrilling experience while serving as a platform for exploring and analyzing the complexities of roulette.</a:t>
            </a:r>
            <a:endParaRPr/>
          </a:p>
          <a:p>
            <a:pPr indent="-311150" lvl="0" marL="457200" rtl="0" algn="l">
              <a:lnSpc>
                <a:spcPct val="110000"/>
              </a:lnSpc>
              <a:spcBef>
                <a:spcPts val="0"/>
              </a:spcBef>
              <a:spcAft>
                <a:spcPts val="0"/>
              </a:spcAft>
              <a:buSzPts val="1300"/>
              <a:buChar char="●"/>
            </a:pPr>
            <a:r>
              <a:rPr lang="en-GB"/>
              <a:t>E</a:t>
            </a:r>
            <a:r>
              <a:rPr lang="en-GB"/>
              <a:t>mpowers users to deepen their understanding of the game and ultimately enhance their decision-making skills.</a:t>
            </a:r>
            <a:endParaRPr/>
          </a:p>
          <a:p>
            <a:pPr indent="-311150" lvl="0" marL="457200" rtl="0" algn="l">
              <a:lnSpc>
                <a:spcPct val="110000"/>
              </a:lnSpc>
              <a:spcBef>
                <a:spcPts val="0"/>
              </a:spcBef>
              <a:spcAft>
                <a:spcPts val="0"/>
              </a:spcAft>
              <a:buSzPts val="1300"/>
              <a:buChar char="●"/>
            </a:pPr>
            <a:r>
              <a:rPr lang="en-GB"/>
              <a:t>S</a:t>
            </a:r>
            <a:r>
              <a:rPr lang="en-GB"/>
              <a:t>howcases the potential of data science applications beyond conventional domains.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Thank you. Please feel free to ask any questions.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